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« Saisissez une citation ici. »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Management d’un projet Big Data</a:t>
            </a:r>
          </a:p>
        </p:txBody>
      </p:sp>
      <p:grpSp>
        <p:nvGrpSpPr>
          <p:cNvPr id="122" name="Group 122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20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mario_algo_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72902" y="685254"/>
            <a:ext cx="9241207" cy="72956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oup 182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8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Shape 181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7002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ctrTitle"/>
          </p:nvPr>
        </p:nvSpPr>
        <p:spPr>
          <a:xfrm>
            <a:off x="1054100" y="1263153"/>
            <a:ext cx="10464800" cy="1314947"/>
          </a:xfrm>
          <a:prstGeom prst="rect">
            <a:avLst/>
          </a:prstGeom>
        </p:spPr>
        <p:txBody>
          <a:bodyPr/>
          <a:lstStyle/>
          <a:p>
            <a:pPr/>
            <a:r>
              <a:t>Netflix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219" y="3185011"/>
            <a:ext cx="9862797" cy="50345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8" name="Group 188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86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Shape 187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429" y="2618015"/>
            <a:ext cx="8450371" cy="632783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1486154" y="1016000"/>
            <a:ext cx="952449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Google Deep Dream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92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Shape 193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ctrTitle"/>
          </p:nvPr>
        </p:nvSpPr>
        <p:spPr>
          <a:xfrm>
            <a:off x="1270000" y="996133"/>
            <a:ext cx="10464800" cy="1344812"/>
          </a:xfrm>
          <a:prstGeom prst="rect">
            <a:avLst/>
          </a:prstGeom>
        </p:spPr>
        <p:txBody>
          <a:bodyPr/>
          <a:lstStyle/>
          <a:p>
            <a:pPr/>
            <a:r>
              <a:t>Alpha Go</a:t>
            </a:r>
          </a:p>
        </p:txBody>
      </p:sp>
      <p:sp>
        <p:nvSpPr>
          <p:cNvPr id="197" name="Shape 197"/>
          <p:cNvSpPr/>
          <p:nvPr/>
        </p:nvSpPr>
        <p:spPr>
          <a:xfrm>
            <a:off x="29959" y="6540499"/>
            <a:ext cx="766168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Nombre de possibilité : ~ 10^600</a:t>
            </a:r>
          </a:p>
        </p:txBody>
      </p:sp>
      <p:sp>
        <p:nvSpPr>
          <p:cNvPr id="198" name="Shape 198"/>
          <p:cNvSpPr/>
          <p:nvPr/>
        </p:nvSpPr>
        <p:spPr>
          <a:xfrm>
            <a:off x="19215" y="8318499"/>
            <a:ext cx="1047717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Nombre d’atom dans l’univers visible : ~10^80</a:t>
            </a:r>
          </a:p>
        </p:txBody>
      </p:sp>
      <p:sp>
        <p:nvSpPr>
          <p:cNvPr id="199" name="Shape 199"/>
          <p:cNvSpPr/>
          <p:nvPr/>
        </p:nvSpPr>
        <p:spPr>
          <a:xfrm>
            <a:off x="-16599" y="7429499"/>
            <a:ext cx="940579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Nombre de possibilité au échec : ~10^43</a:t>
            </a:r>
          </a:p>
        </p:txBody>
      </p:sp>
      <p:pic>
        <p:nvPicPr>
          <p:cNvPr id="2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900" y="2371565"/>
            <a:ext cx="7583050" cy="37954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Group 203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201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" name="Shape 202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ctrTitle"/>
          </p:nvPr>
        </p:nvSpPr>
        <p:spPr>
          <a:xfrm>
            <a:off x="1270000" y="1638300"/>
            <a:ext cx="10464800" cy="1653084"/>
          </a:xfrm>
          <a:prstGeom prst="rect">
            <a:avLst/>
          </a:prstGeom>
        </p:spPr>
        <p:txBody>
          <a:bodyPr/>
          <a:lstStyle>
            <a:lvl1pPr defTabSz="373887">
              <a:defRPr sz="5119"/>
            </a:lvl1pPr>
          </a:lstStyle>
          <a:p>
            <a:pPr/>
            <a:r>
              <a:t>Immoviz (location / achat à Bordeaux)</a:t>
            </a:r>
          </a:p>
        </p:txBody>
      </p:sp>
      <p:sp>
        <p:nvSpPr>
          <p:cNvPr id="206" name="Shape 206"/>
          <p:cNvSpPr/>
          <p:nvPr/>
        </p:nvSpPr>
        <p:spPr>
          <a:xfrm>
            <a:off x="3974376" y="3809999"/>
            <a:ext cx="470044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https://goo.gl/tSE06H</a:t>
            </a: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8042" y="5014416"/>
            <a:ext cx="5468716" cy="43878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 210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20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" name="Shape 209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ctrTitle"/>
          </p:nvPr>
        </p:nvSpPr>
        <p:spPr>
          <a:xfrm>
            <a:off x="1270000" y="1638300"/>
            <a:ext cx="10464800" cy="1833414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Etape d’un projet Big Data</a:t>
            </a:r>
          </a:p>
        </p:txBody>
      </p:sp>
      <p:sp>
        <p:nvSpPr>
          <p:cNvPr id="213" name="Shape 213"/>
          <p:cNvSpPr/>
          <p:nvPr>
            <p:ph type="subTitle" idx="1"/>
          </p:nvPr>
        </p:nvSpPr>
        <p:spPr>
          <a:xfrm>
            <a:off x="952500" y="3854201"/>
            <a:ext cx="11099800" cy="4705599"/>
          </a:xfrm>
          <a:prstGeom prst="rect">
            <a:avLst/>
          </a:prstGeom>
        </p:spPr>
        <p:txBody>
          <a:bodyPr anchor="ctr"/>
          <a:lstStyle/>
          <a:p>
            <a:pPr marL="457200" indent="-457200" algn="l">
              <a:spcBef>
                <a:spcPts val="4200"/>
              </a:spcBef>
              <a:buSzPct val="75000"/>
              <a:buChar char="•"/>
              <a:defRPr sz="2000"/>
            </a:pPr>
            <a:r>
              <a:t>Avoir une problématique</a:t>
            </a:r>
          </a:p>
          <a:p>
            <a:pPr marL="457200" indent="-457200" algn="l">
              <a:spcBef>
                <a:spcPts val="4200"/>
              </a:spcBef>
              <a:buSzPct val="75000"/>
              <a:buChar char="•"/>
              <a:defRPr sz="2000"/>
            </a:pPr>
            <a:r>
              <a:t>Avoir les données</a:t>
            </a:r>
          </a:p>
          <a:p>
            <a:pPr marL="457200" indent="-457200" algn="l">
              <a:spcBef>
                <a:spcPts val="4200"/>
              </a:spcBef>
              <a:buSzPct val="75000"/>
              <a:buChar char="•"/>
              <a:defRPr sz="2000"/>
            </a:pPr>
            <a:r>
              <a:t>Nettoyer / modifier ses données</a:t>
            </a:r>
          </a:p>
          <a:p>
            <a:pPr marL="457200" indent="-457200" algn="l">
              <a:spcBef>
                <a:spcPts val="4200"/>
              </a:spcBef>
              <a:buSzPct val="75000"/>
              <a:buChar char="•"/>
              <a:defRPr sz="2000"/>
            </a:pPr>
            <a:r>
              <a:t>Explorer ses données</a:t>
            </a:r>
          </a:p>
          <a:p>
            <a:pPr marL="457200" indent="-457200" algn="l">
              <a:spcBef>
                <a:spcPts val="4200"/>
              </a:spcBef>
              <a:buSzPct val="75000"/>
              <a:buChar char="•"/>
              <a:defRPr sz="2000"/>
            </a:pPr>
            <a:r>
              <a:t>Faire apprendre la machine (phase d’apprentissage)</a:t>
            </a:r>
          </a:p>
          <a:p>
            <a:pPr marL="457200" indent="-457200" algn="l">
              <a:spcBef>
                <a:spcPts val="4200"/>
              </a:spcBef>
              <a:buSzPct val="75000"/>
              <a:buChar char="•"/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Scorer le résultat de la machine sur des données inconnues (phase de test)</a:t>
            </a:r>
          </a:p>
        </p:txBody>
      </p:sp>
      <p:grpSp>
        <p:nvGrpSpPr>
          <p:cNvPr id="216" name="Group 216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21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Shape 215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png"/>
          <p:cNvPicPr>
            <a:picLocks noChangeAspect="1"/>
          </p:cNvPicPr>
          <p:nvPr/>
        </p:nvPicPr>
        <p:blipFill>
          <a:blip r:embed="rId2">
            <a:alphaModFix amt="49464"/>
            <a:extLst/>
          </a:blip>
          <a:stretch>
            <a:fillRect/>
          </a:stretch>
        </p:blipFill>
        <p:spPr>
          <a:xfrm>
            <a:off x="0" y="751429"/>
            <a:ext cx="13004800" cy="86825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2848923" y="3898900"/>
            <a:ext cx="7535554" cy="1625601"/>
          </a:xfrm>
          <a:prstGeom prst="rect">
            <a:avLst/>
          </a:prstGeom>
          <a:solidFill>
            <a:schemeClr val="accent4">
              <a:hueOff val="181116"/>
              <a:satOff val="-2364"/>
              <a:lumOff val="-35561"/>
              <a:alpha val="88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A quoi ça sert un projet </a:t>
            </a:r>
          </a:p>
          <a:p>
            <a:pPr>
              <a:defRPr b="1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Big Data ?</a:t>
            </a:r>
          </a:p>
        </p:txBody>
      </p:sp>
      <p:grpSp>
        <p:nvGrpSpPr>
          <p:cNvPr id="128" name="Group 128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26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Shape 127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2047434" y="4648200"/>
            <a:ext cx="890993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Big Data = Algorithmes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31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Shape 132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ubTitle" sz="quarter" idx="1"/>
          </p:nvPr>
        </p:nvSpPr>
        <p:spPr>
          <a:xfrm>
            <a:off x="1270000" y="1308100"/>
            <a:ext cx="10464800" cy="1130300"/>
          </a:xfrm>
          <a:prstGeom prst="rect">
            <a:avLst/>
          </a:prstGeom>
        </p:spPr>
        <p:txBody>
          <a:bodyPr/>
          <a:lstStyle>
            <a:lvl1pPr defTabSz="560831">
              <a:defRPr sz="4032"/>
            </a:lvl1pPr>
          </a:lstStyle>
          <a:p>
            <a:pPr/>
            <a:r>
              <a:t>Différence avec un projet Data Classique (BI)</a:t>
            </a:r>
          </a:p>
        </p:txBody>
      </p:sp>
      <p:sp>
        <p:nvSpPr>
          <p:cNvPr id="136" name="Shape 136"/>
          <p:cNvSpPr/>
          <p:nvPr/>
        </p:nvSpPr>
        <p:spPr>
          <a:xfrm>
            <a:off x="1026020" y="3174999"/>
            <a:ext cx="526316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Analyses descriptives </a:t>
            </a:r>
          </a:p>
        </p:txBody>
      </p:sp>
      <p:sp>
        <p:nvSpPr>
          <p:cNvPr id="137" name="Shape 137"/>
          <p:cNvSpPr/>
          <p:nvPr/>
        </p:nvSpPr>
        <p:spPr>
          <a:xfrm>
            <a:off x="864831" y="6146799"/>
            <a:ext cx="558553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Décisions automatiques</a:t>
            </a:r>
          </a:p>
        </p:txBody>
      </p:sp>
      <p:pic>
        <p:nvPicPr>
          <p:cNvPr id="138" name="ol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9945" y="3566494"/>
            <a:ext cx="3741076" cy="2472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new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8530" y="6862151"/>
            <a:ext cx="5023905" cy="2170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ctrTitle"/>
          </p:nvPr>
        </p:nvSpPr>
        <p:spPr>
          <a:xfrm>
            <a:off x="1270000" y="8636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Qu’est qu’un algorithmes ?</a:t>
            </a:r>
          </a:p>
        </p:txBody>
      </p:sp>
      <p:sp>
        <p:nvSpPr>
          <p:cNvPr id="142" name="Shape 142"/>
          <p:cNvSpPr/>
          <p:nvPr/>
        </p:nvSpPr>
        <p:spPr>
          <a:xfrm>
            <a:off x="868654" y="4902199"/>
            <a:ext cx="44856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Suite d’instructions</a:t>
            </a:r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7252" y="6075876"/>
            <a:ext cx="7230296" cy="23444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" name="Group 146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4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" name="Shape 145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ctrTitle"/>
          </p:nvPr>
        </p:nvSpPr>
        <p:spPr>
          <a:xfrm>
            <a:off x="1270000" y="1638300"/>
            <a:ext cx="10464800" cy="2114650"/>
          </a:xfrm>
          <a:prstGeom prst="rect">
            <a:avLst/>
          </a:prstGeom>
        </p:spPr>
        <p:txBody>
          <a:bodyPr/>
          <a:lstStyle/>
          <a:p>
            <a:pPr/>
            <a:r>
              <a:t>Le Machine Learning</a:t>
            </a:r>
          </a:p>
        </p:txBody>
      </p:sp>
      <p:sp>
        <p:nvSpPr>
          <p:cNvPr id="149" name="Shape 149"/>
          <p:cNvSpPr/>
          <p:nvPr>
            <p:ph type="subTitle" sz="quarter" idx="1"/>
          </p:nvPr>
        </p:nvSpPr>
        <p:spPr>
          <a:xfrm>
            <a:off x="1270000" y="41783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i="1" sz="2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Aka l’algorithme informatique moderne</a:t>
            </a:r>
          </a:p>
        </p:txBody>
      </p:sp>
      <p:sp>
        <p:nvSpPr>
          <p:cNvPr id="150" name="Shape 150"/>
          <p:cNvSpPr/>
          <p:nvPr/>
        </p:nvSpPr>
        <p:spPr>
          <a:xfrm>
            <a:off x="1339316" y="6286499"/>
            <a:ext cx="605896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1) Apprentissage supervisé</a:t>
            </a:r>
          </a:p>
        </p:txBody>
      </p:sp>
      <p:sp>
        <p:nvSpPr>
          <p:cNvPr id="151" name="Shape 151"/>
          <p:cNvSpPr/>
          <p:nvPr/>
        </p:nvSpPr>
        <p:spPr>
          <a:xfrm>
            <a:off x="1288846" y="7442199"/>
            <a:ext cx="699810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2) Apprentissage non supervisé</a:t>
            </a:r>
          </a:p>
        </p:txBody>
      </p:sp>
      <p:grpSp>
        <p:nvGrpSpPr>
          <p:cNvPr id="154" name="Group 154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5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Shape 153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Table 156"/>
          <p:cNvGraphicFramePr/>
          <p:nvPr/>
        </p:nvGraphicFramePr>
        <p:xfrm>
          <a:off x="1308100" y="2349500"/>
          <a:ext cx="4149775" cy="59308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79024"/>
                <a:gridCol w="1431759"/>
                <a:gridCol w="1326290"/>
              </a:tblGrid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Revenu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Défaut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53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45 ;000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35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38 ;000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17 ;000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25 ;000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57" name="Table 157"/>
          <p:cNvGraphicFramePr/>
          <p:nvPr/>
        </p:nvGraphicFramePr>
        <p:xfrm>
          <a:off x="7513612" y="2349500"/>
          <a:ext cx="4149776" cy="59308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79024"/>
                <a:gridCol w="1431759"/>
                <a:gridCol w="1326290"/>
              </a:tblGrid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Revenu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Défaut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</a:tr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17 ;500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CDEE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</a:tr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27 ;000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CDEE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39 ;200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CDEE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118363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59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28 ;000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CDEE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158" name="Shape 158"/>
          <p:cNvSpPr/>
          <p:nvPr/>
        </p:nvSpPr>
        <p:spPr>
          <a:xfrm>
            <a:off x="1225481" y="711199"/>
            <a:ext cx="4302312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300">
                <a:latin typeface="Helvetica"/>
                <a:ea typeface="Helvetica"/>
                <a:cs typeface="Helvetica"/>
                <a:sym typeface="Helvetica"/>
              </a:defRPr>
            </a:pPr>
            <a:r>
              <a:t>Données </a:t>
            </a:r>
          </a:p>
          <a:p>
            <a:pPr>
              <a:defRPr b="1" sz="4300">
                <a:latin typeface="Helvetica"/>
                <a:ea typeface="Helvetica"/>
                <a:cs typeface="Helvetica"/>
                <a:sym typeface="Helvetica"/>
              </a:defRPr>
            </a:pPr>
            <a:r>
              <a:t>d’apprentissage</a:t>
            </a:r>
          </a:p>
        </p:txBody>
      </p:sp>
      <p:sp>
        <p:nvSpPr>
          <p:cNvPr id="159" name="Shape 159"/>
          <p:cNvSpPr/>
          <p:nvPr/>
        </p:nvSpPr>
        <p:spPr>
          <a:xfrm>
            <a:off x="8220146" y="711199"/>
            <a:ext cx="272400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300">
                <a:latin typeface="Helvetica"/>
                <a:ea typeface="Helvetica"/>
                <a:cs typeface="Helvetica"/>
                <a:sym typeface="Helvetica"/>
              </a:defRPr>
            </a:pPr>
            <a:r>
              <a:t>Données </a:t>
            </a:r>
          </a:p>
          <a:p>
            <a:pPr>
              <a:defRPr b="1" sz="4300">
                <a:latin typeface="Helvetica"/>
                <a:ea typeface="Helvetica"/>
                <a:cs typeface="Helvetica"/>
                <a:sym typeface="Helvetica"/>
              </a:defRPr>
            </a:pPr>
            <a:r>
              <a:t>nouvelles</a:t>
            </a:r>
          </a:p>
        </p:txBody>
      </p:sp>
      <p:grpSp>
        <p:nvGrpSpPr>
          <p:cNvPr id="162" name="Group 162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60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Shape 161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ctrTitle"/>
          </p:nvPr>
        </p:nvSpPr>
        <p:spPr>
          <a:xfrm>
            <a:off x="1270000" y="1638300"/>
            <a:ext cx="10464800" cy="1850529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Apprendre un raisonnement (humains ou non)</a:t>
            </a:r>
          </a:p>
        </p:txBody>
      </p:sp>
      <p:sp>
        <p:nvSpPr>
          <p:cNvPr id="165" name="Shape 165"/>
          <p:cNvSpPr/>
          <p:nvPr/>
        </p:nvSpPr>
        <p:spPr>
          <a:xfrm>
            <a:off x="977176" y="4883149"/>
            <a:ext cx="470044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Quelques exemples :</a:t>
            </a:r>
          </a:p>
        </p:txBody>
      </p:sp>
      <p:sp>
        <p:nvSpPr>
          <p:cNvPr id="166" name="Shape 166"/>
          <p:cNvSpPr/>
          <p:nvPr/>
        </p:nvSpPr>
        <p:spPr>
          <a:xfrm>
            <a:off x="2432138" y="6584949"/>
            <a:ext cx="328836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Prêt bancaire</a:t>
            </a:r>
          </a:p>
        </p:txBody>
      </p:sp>
      <p:sp>
        <p:nvSpPr>
          <p:cNvPr id="167" name="Shape 167"/>
          <p:cNvSpPr/>
          <p:nvPr/>
        </p:nvSpPr>
        <p:spPr>
          <a:xfrm>
            <a:off x="2432139" y="7385049"/>
            <a:ext cx="425307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Identifier le Churn</a:t>
            </a:r>
          </a:p>
        </p:txBody>
      </p:sp>
      <p:sp>
        <p:nvSpPr>
          <p:cNvPr id="168" name="Shape 168"/>
          <p:cNvSpPr/>
          <p:nvPr/>
        </p:nvSpPr>
        <p:spPr>
          <a:xfrm>
            <a:off x="2432138" y="8185149"/>
            <a:ext cx="491472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Le prix d’une maison</a:t>
            </a:r>
          </a:p>
        </p:txBody>
      </p:sp>
      <p:grpSp>
        <p:nvGrpSpPr>
          <p:cNvPr id="171" name="Group 171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69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Shape 170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  <p:sp>
        <p:nvSpPr>
          <p:cNvPr id="172" name="Shape 172"/>
          <p:cNvSpPr/>
          <p:nvPr/>
        </p:nvSpPr>
        <p:spPr>
          <a:xfrm>
            <a:off x="2432138" y="5791199"/>
            <a:ext cx="303741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Spam or not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mario_alg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28650" y="1403350"/>
            <a:ext cx="11747500" cy="66028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 177"/>
          <p:cNvGrpSpPr/>
          <p:nvPr/>
        </p:nvGrpSpPr>
        <p:grpSpPr>
          <a:xfrm>
            <a:off x="10221058" y="8934761"/>
            <a:ext cx="2577012" cy="533401"/>
            <a:chOff x="0" y="0"/>
            <a:chExt cx="2577011" cy="533400"/>
          </a:xfrm>
        </p:grpSpPr>
        <p:pic>
          <p:nvPicPr>
            <p:cNvPr id="175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03852"/>
              <a:ext cx="494341" cy="401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Shape 176"/>
            <p:cNvSpPr/>
            <p:nvPr/>
          </p:nvSpPr>
          <p:spPr>
            <a:xfrm>
              <a:off x="552072" y="0"/>
              <a:ext cx="202494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@arm_gilles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05993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